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8"/>
  </p:notesMasterIdLst>
  <p:sldIdLst>
    <p:sldId id="397" r:id="rId2"/>
    <p:sldId id="391" r:id="rId3"/>
    <p:sldId id="786" r:id="rId4"/>
    <p:sldId id="787" r:id="rId5"/>
    <p:sldId id="788" r:id="rId6"/>
    <p:sldId id="789" r:id="rId7"/>
    <p:sldId id="790" r:id="rId8"/>
    <p:sldId id="792" r:id="rId9"/>
    <p:sldId id="795" r:id="rId10"/>
    <p:sldId id="794" r:id="rId11"/>
    <p:sldId id="785" r:id="rId12"/>
    <p:sldId id="798" r:id="rId13"/>
    <p:sldId id="383" r:id="rId14"/>
    <p:sldId id="799" r:id="rId15"/>
    <p:sldId id="388" r:id="rId16"/>
    <p:sldId id="797" r:id="rId17"/>
    <p:sldId id="800" r:id="rId18"/>
    <p:sldId id="783" r:id="rId19"/>
    <p:sldId id="801" r:id="rId20"/>
    <p:sldId id="796" r:id="rId21"/>
    <p:sldId id="307" r:id="rId22"/>
    <p:sldId id="802" r:id="rId23"/>
    <p:sldId id="803" r:id="rId24"/>
    <p:sldId id="423" r:id="rId25"/>
    <p:sldId id="474" r:id="rId26"/>
    <p:sldId id="418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35"/>
    <p:restoredTop sz="94789"/>
  </p:normalViewPr>
  <p:slideViewPr>
    <p:cSldViewPr snapToGrid="0" snapToObjects="1">
      <p:cViewPr varScale="1">
        <p:scale>
          <a:sx n="112" d="100"/>
          <a:sy n="112" d="100"/>
        </p:scale>
        <p:origin x="20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17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10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777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11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9027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12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7497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656406-6182-A049-A879-FB13089DCF54}" type="slidenum">
              <a:rPr lang="en-US"/>
              <a:pPr/>
              <a:t>13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739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656406-6182-A049-A879-FB13089DCF54}" type="slidenum">
              <a:rPr lang="en-US"/>
              <a:pPr/>
              <a:t>14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353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80B349-6A65-F347-B395-E483925A07C4}" type="slidenum">
              <a:rPr lang="en-US"/>
              <a:pPr/>
              <a:t>15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8308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80B349-6A65-F347-B395-E483925A07C4}" type="slidenum">
              <a:rPr lang="en-US"/>
              <a:pPr/>
              <a:t>16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6912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80B349-6A65-F347-B395-E483925A07C4}" type="slidenum">
              <a:rPr lang="en-US"/>
              <a:pPr/>
              <a:t>18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0004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656406-6182-A049-A879-FB13089DCF54}" type="slidenum">
              <a:rPr lang="en-US"/>
              <a:pPr/>
              <a:t>20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818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A0D99C-3EDB-B849-962A-D5B0F7E38A26}" type="slidenum">
              <a:rPr lang="en-US"/>
              <a:pPr/>
              <a:t>21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398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2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7413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3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515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4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2659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5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5848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6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452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7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659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8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77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6655A-4015-FB41-95B3-24048C76C24E}" type="slidenum">
              <a:rPr lang="en-US"/>
              <a:pPr/>
              <a:t>9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343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3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0543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imageprocessingplace.com/DIPUM-2E/dipum2e_main_page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hyperlink" Target="http://www.imageprocessingplace.com/DIPUM-2E/dipum2e_main_page.htm" TargetMode="Externa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0/02/CIExy1931.sv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49157" y="1267634"/>
            <a:ext cx="3020697" cy="2608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500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800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1"/>
            <a:ext cx="6858000" cy="807911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Procesamiento de Imágenes a Color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044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3B2918-1BDC-7543-836D-67BA72D03B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685" y="382969"/>
            <a:ext cx="4600575" cy="472440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BE069B2C-81A1-6B4A-8A2F-61B9BA541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9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CAA934-E846-604E-991C-62A724E2DD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19" y="285758"/>
            <a:ext cx="4619625" cy="47339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96E25FB-6A43-F74A-A6C9-25B468663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5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E97D6A3-B041-F546-92A6-837D17D7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80" y="699805"/>
            <a:ext cx="3638550" cy="40576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B04BB4F3-DA67-7D4E-B771-E6DC7F66F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3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95275" y="600076"/>
            <a:ext cx="6057900" cy="3394472"/>
          </a:xfrm>
          <a:noFill/>
          <a:ln>
            <a:miter lim="800000"/>
            <a:headEnd/>
            <a:tailEnd/>
          </a:ln>
        </p:spPr>
      </p:pic>
      <p:sp>
        <p:nvSpPr>
          <p:cNvPr id="97284" name="Rectangle 5"/>
          <p:cNvSpPr>
            <a:spLocks noChangeArrowheads="1"/>
          </p:cNvSpPr>
          <p:nvPr/>
        </p:nvSpPr>
        <p:spPr bwMode="auto">
          <a:xfrm>
            <a:off x="190500" y="619125"/>
            <a:ext cx="2314575" cy="3676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275160" y="57150"/>
            <a:ext cx="1689886" cy="253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050" dirty="0">
                <a:solidFill>
                  <a:srgbClr val="3333CC"/>
                </a:solidFill>
              </a:rPr>
              <a:t>[ Espacio de Color RGB ]</a:t>
            </a:r>
            <a:endParaRPr lang="en-US" sz="1050" dirty="0">
              <a:solidFill>
                <a:srgbClr val="33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4" y="4953000"/>
            <a:ext cx="52902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50000"/>
                  </a:schemeClr>
                </a:solidFill>
              </a:rPr>
              <a:t>R. Gonzalez, R. Woods, S. </a:t>
            </a:r>
            <a:r>
              <a:rPr lang="en-US" sz="750" dirty="0" err="1">
                <a:solidFill>
                  <a:schemeClr val="bg1">
                    <a:lumMod val="50000"/>
                  </a:schemeClr>
                </a:solidFill>
              </a:rPr>
              <a:t>Eddins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</a:rPr>
              <a:t> (2009): 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Digital Image Processing Using MATLAB, 2nd edition. Gatesmark Publishing.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6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-357870" y="600076"/>
            <a:ext cx="6057900" cy="3394472"/>
          </a:xfrm>
          <a:noFill/>
          <a:ln>
            <a:miter lim="800000"/>
            <a:headEnd/>
            <a:tailEnd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FE72E21-D584-D544-AAED-2AAA2DDBECD4}"/>
              </a:ext>
            </a:extLst>
          </p:cNvPr>
          <p:cNvSpPr/>
          <p:nvPr/>
        </p:nvSpPr>
        <p:spPr>
          <a:xfrm>
            <a:off x="1612401" y="378318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7284" name="Rectangle 5"/>
          <p:cNvSpPr>
            <a:spLocks noChangeArrowheads="1"/>
          </p:cNvSpPr>
          <p:nvPr/>
        </p:nvSpPr>
        <p:spPr bwMode="auto">
          <a:xfrm>
            <a:off x="-462645" y="619125"/>
            <a:ext cx="2314575" cy="3676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1E1DD-2FCB-7E41-A557-87048EFBD255}"/>
              </a:ext>
            </a:extLst>
          </p:cNvPr>
          <p:cNvCxnSpPr/>
          <p:nvPr/>
        </p:nvCxnSpPr>
        <p:spPr>
          <a:xfrm flipV="1">
            <a:off x="3390710" y="787208"/>
            <a:ext cx="0" cy="223200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8E569A-D94F-F54C-B88F-1076848D2820}"/>
              </a:ext>
            </a:extLst>
          </p:cNvPr>
          <p:cNvCxnSpPr>
            <a:cxnSpLocks/>
          </p:cNvCxnSpPr>
          <p:nvPr/>
        </p:nvCxnSpPr>
        <p:spPr>
          <a:xfrm flipH="1">
            <a:off x="2034054" y="2987566"/>
            <a:ext cx="1356658" cy="980087"/>
          </a:xfrm>
          <a:prstGeom prst="straightConnector1">
            <a:avLst/>
          </a:prstGeom>
          <a:ln w="69850">
            <a:solidFill>
              <a:srgbClr val="FF3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A98273-9998-5B47-9C44-AD42FD86DD16}"/>
              </a:ext>
            </a:extLst>
          </p:cNvPr>
          <p:cNvSpPr txBox="1"/>
          <p:nvPr/>
        </p:nvSpPr>
        <p:spPr>
          <a:xfrm>
            <a:off x="2243518" y="378216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BD915-1FE9-2046-9357-AAADF3AE6BE6}"/>
              </a:ext>
            </a:extLst>
          </p:cNvPr>
          <p:cNvSpPr txBox="1"/>
          <p:nvPr/>
        </p:nvSpPr>
        <p:spPr>
          <a:xfrm>
            <a:off x="5346718" y="3131148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FF00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86AAEB-D1A9-ED48-BB40-E8544B0F5459}"/>
              </a:ext>
            </a:extLst>
          </p:cNvPr>
          <p:cNvSpPr txBox="1"/>
          <p:nvPr/>
        </p:nvSpPr>
        <p:spPr>
          <a:xfrm>
            <a:off x="3416747" y="79593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D6FB39-5B44-D541-9AAC-6FBED240E7E7}"/>
              </a:ext>
            </a:extLst>
          </p:cNvPr>
          <p:cNvSpPr/>
          <p:nvPr/>
        </p:nvSpPr>
        <p:spPr>
          <a:xfrm>
            <a:off x="4143513" y="1931812"/>
            <a:ext cx="78828" cy="9146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62F852-E4C6-1B41-ABDF-8E947A2C0D72}"/>
              </a:ext>
            </a:extLst>
          </p:cNvPr>
          <p:cNvSpPr/>
          <p:nvPr/>
        </p:nvSpPr>
        <p:spPr>
          <a:xfrm>
            <a:off x="4119866" y="3414548"/>
            <a:ext cx="78828" cy="9146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439417-6F61-3C4E-83DE-C02AFA4F5DA3}"/>
              </a:ext>
            </a:extLst>
          </p:cNvPr>
          <p:cNvSpPr/>
          <p:nvPr/>
        </p:nvSpPr>
        <p:spPr>
          <a:xfrm>
            <a:off x="2697030" y="3426375"/>
            <a:ext cx="78828" cy="9146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EAF64A-654C-2F49-A2C5-0E3A87C593A8}"/>
              </a:ext>
            </a:extLst>
          </p:cNvPr>
          <p:cNvSpPr/>
          <p:nvPr/>
        </p:nvSpPr>
        <p:spPr>
          <a:xfrm>
            <a:off x="2700973" y="1908948"/>
            <a:ext cx="78828" cy="91462"/>
          </a:xfrm>
          <a:prstGeom prst="ellipse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7761DB-E400-0248-9CCF-DED0D410C088}"/>
              </a:ext>
            </a:extLst>
          </p:cNvPr>
          <p:cNvSpPr/>
          <p:nvPr/>
        </p:nvSpPr>
        <p:spPr>
          <a:xfrm>
            <a:off x="3359183" y="1455691"/>
            <a:ext cx="78828" cy="9146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00737-39D0-8443-A75B-6C918232CFE4}"/>
              </a:ext>
            </a:extLst>
          </p:cNvPr>
          <p:cNvSpPr txBox="1"/>
          <p:nvPr/>
        </p:nvSpPr>
        <p:spPr>
          <a:xfrm>
            <a:off x="2945536" y="1274022"/>
            <a:ext cx="4026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Azul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348AE-48E6-3943-9067-87D369F83A16}"/>
              </a:ext>
            </a:extLst>
          </p:cNvPr>
          <p:cNvSpPr txBox="1"/>
          <p:nvPr/>
        </p:nvSpPr>
        <p:spPr>
          <a:xfrm>
            <a:off x="2049954" y="1807790"/>
            <a:ext cx="61747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Magenta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2A90B8-30FE-704D-9D90-B23C1A94684A}"/>
              </a:ext>
            </a:extLst>
          </p:cNvPr>
          <p:cNvSpPr txBox="1"/>
          <p:nvPr/>
        </p:nvSpPr>
        <p:spPr>
          <a:xfrm>
            <a:off x="2709353" y="3531285"/>
            <a:ext cx="41870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Trebuchet MS" panose="020B0703020202090204" pitchFamily="34" charset="0"/>
              </a:rPr>
              <a:t>Rojo</a:t>
            </a:r>
            <a:endParaRPr lang="en-US" sz="900" dirty="0">
              <a:latin typeface="Trebuchet MS" panose="020B070302020209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B4DEFB-742A-AB4E-8127-AA7208B4C693}"/>
              </a:ext>
            </a:extLst>
          </p:cNvPr>
          <p:cNvSpPr txBox="1"/>
          <p:nvPr/>
        </p:nvSpPr>
        <p:spPr>
          <a:xfrm>
            <a:off x="3840073" y="3520763"/>
            <a:ext cx="67358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Amarillo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837A4-1367-F948-9E19-9393B8464EDA}"/>
              </a:ext>
            </a:extLst>
          </p:cNvPr>
          <p:cNvSpPr txBox="1"/>
          <p:nvPr/>
        </p:nvSpPr>
        <p:spPr>
          <a:xfrm>
            <a:off x="4777906" y="3030572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Verde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9C1679-00FD-3D4D-B562-19F34C5102A1}"/>
              </a:ext>
            </a:extLst>
          </p:cNvPr>
          <p:cNvCxnSpPr>
            <a:cxnSpLocks/>
          </p:cNvCxnSpPr>
          <p:nvPr/>
        </p:nvCxnSpPr>
        <p:spPr>
          <a:xfrm>
            <a:off x="3390711" y="2995449"/>
            <a:ext cx="2309319" cy="0"/>
          </a:xfrm>
          <a:prstGeom prst="straightConnector1">
            <a:avLst/>
          </a:prstGeom>
          <a:ln w="69850">
            <a:solidFill>
              <a:srgbClr val="1F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D12B8FD-63AB-7D46-B3C7-881C0CD653CA}"/>
              </a:ext>
            </a:extLst>
          </p:cNvPr>
          <p:cNvSpPr/>
          <p:nvPr/>
        </p:nvSpPr>
        <p:spPr>
          <a:xfrm>
            <a:off x="4793840" y="2961292"/>
            <a:ext cx="78828" cy="91462"/>
          </a:xfrm>
          <a:prstGeom prst="ellipse">
            <a:avLst/>
          </a:prstGeom>
          <a:solidFill>
            <a:srgbClr val="00FA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234898-7025-2F49-8E17-01FCDBF5E222}"/>
              </a:ext>
            </a:extLst>
          </p:cNvPr>
          <p:cNvSpPr txBox="1"/>
          <p:nvPr/>
        </p:nvSpPr>
        <p:spPr>
          <a:xfrm>
            <a:off x="3424543" y="2231553"/>
            <a:ext cx="38824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Gris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9A89A3-C98B-624A-ACCE-1A24ECB63759}"/>
              </a:ext>
            </a:extLst>
          </p:cNvPr>
          <p:cNvSpPr txBox="1"/>
          <p:nvPr/>
        </p:nvSpPr>
        <p:spPr>
          <a:xfrm>
            <a:off x="4222342" y="1951264"/>
            <a:ext cx="52770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Blanco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C51C4-0C9A-B042-958D-DEC9903B70F1}"/>
              </a:ext>
            </a:extLst>
          </p:cNvPr>
          <p:cNvSpPr/>
          <p:nvPr/>
        </p:nvSpPr>
        <p:spPr>
          <a:xfrm rot="18583389">
            <a:off x="3464471" y="2578921"/>
            <a:ext cx="670035" cy="167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7CF096-01D0-C740-986B-671C07106132}"/>
              </a:ext>
            </a:extLst>
          </p:cNvPr>
          <p:cNvSpPr/>
          <p:nvPr/>
        </p:nvSpPr>
        <p:spPr>
          <a:xfrm>
            <a:off x="3572020" y="2669632"/>
            <a:ext cx="78828" cy="9146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50755C-DDAC-E24F-8D4E-9EA14E26532D}"/>
              </a:ext>
            </a:extLst>
          </p:cNvPr>
          <p:cNvSpPr/>
          <p:nvPr/>
        </p:nvSpPr>
        <p:spPr>
          <a:xfrm>
            <a:off x="3610288" y="277379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B77146-465B-644F-AB6C-A9A739E57A6D}"/>
              </a:ext>
            </a:extLst>
          </p:cNvPr>
          <p:cNvSpPr txBox="1"/>
          <p:nvPr/>
        </p:nvSpPr>
        <p:spPr>
          <a:xfrm>
            <a:off x="4833254" y="1335927"/>
            <a:ext cx="43473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Cyan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FDF259-B513-EA45-B36B-2FDC4DB1B844}"/>
              </a:ext>
            </a:extLst>
          </p:cNvPr>
          <p:cNvSpPr/>
          <p:nvPr/>
        </p:nvSpPr>
        <p:spPr>
          <a:xfrm>
            <a:off x="4793841" y="1440363"/>
            <a:ext cx="78828" cy="91462"/>
          </a:xfrm>
          <a:prstGeom prst="ellipse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0BE503-979D-7A43-AC14-543CD495E3B2}"/>
              </a:ext>
            </a:extLst>
          </p:cNvPr>
          <p:cNvSpPr/>
          <p:nvPr/>
        </p:nvSpPr>
        <p:spPr>
          <a:xfrm>
            <a:off x="3250294" y="647540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649905-7D0C-0A41-9DF0-8DFC1324CFD8}"/>
              </a:ext>
            </a:extLst>
          </p:cNvPr>
          <p:cNvSpPr/>
          <p:nvPr/>
        </p:nvSpPr>
        <p:spPr>
          <a:xfrm>
            <a:off x="5479087" y="2593265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2E389F-5499-A946-8D89-D1D5CC525E65}"/>
              </a:ext>
            </a:extLst>
          </p:cNvPr>
          <p:cNvSpPr txBox="1"/>
          <p:nvPr/>
        </p:nvSpPr>
        <p:spPr>
          <a:xfrm>
            <a:off x="2772968" y="2805840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Negro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7FD680-3CF6-1142-B897-A32A5EBC707C}"/>
              </a:ext>
            </a:extLst>
          </p:cNvPr>
          <p:cNvSpPr/>
          <p:nvPr/>
        </p:nvSpPr>
        <p:spPr>
          <a:xfrm>
            <a:off x="3363128" y="2941584"/>
            <a:ext cx="78828" cy="9146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DE371D-2D96-264B-B2DB-4C51C7B23C08}"/>
              </a:ext>
            </a:extLst>
          </p:cNvPr>
          <p:cNvSpPr/>
          <p:nvPr/>
        </p:nvSpPr>
        <p:spPr>
          <a:xfrm>
            <a:off x="3859739" y="2279434"/>
            <a:ext cx="78828" cy="9146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Text Box 2">
            <a:extLst>
              <a:ext uri="{FF2B5EF4-FFF2-40B4-BE49-F238E27FC236}">
                <a16:creationId xmlns:a16="http://schemas.microsoft.com/office/drawing/2014/main" id="{6349B2FB-F692-614C-9695-31DF8FB5F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77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3958952" y="785153"/>
            <a:ext cx="1468672" cy="253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050" dirty="0">
                <a:solidFill>
                  <a:srgbClr val="3333CC"/>
                </a:solidFill>
              </a:rPr>
              <a:t>Imagen digital a color</a:t>
            </a:r>
            <a:endParaRPr lang="en-US" sz="1050" dirty="0">
              <a:solidFill>
                <a:srgbClr val="3333CC"/>
              </a:solidFill>
            </a:endParaRPr>
          </a:p>
        </p:txBody>
      </p:sp>
      <p:graphicFrame>
        <p:nvGraphicFramePr>
          <p:cNvPr id="101378" name="Object 2"/>
          <p:cNvGraphicFramePr>
            <a:graphicFrameLocks noGrp="1" noChangeAspect="1"/>
          </p:cNvGraphicFramePr>
          <p:nvPr>
            <p:ph/>
          </p:nvPr>
        </p:nvGraphicFramePr>
        <p:xfrm>
          <a:off x="1600200" y="1197769"/>
          <a:ext cx="5872163" cy="2794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orelPhotoPaint.Image.11" r:id="rId4" imgW="4012530" imgH="1909414" progId="">
                  <p:embed/>
                </p:oleObj>
              </mc:Choice>
              <mc:Fallback>
                <p:oleObj name="CorelPhotoPaint.Image.11" r:id="rId4" imgW="4012530" imgH="1909414" progId="">
                  <p:embed/>
                  <p:pic>
                    <p:nvPicPr>
                      <p:cNvPr id="101378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197769"/>
                        <a:ext cx="5872163" cy="27943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FAA26D3D-D897-4be2-8F04-BA451C77F1D7}">
                          <ma14:placeholderFlag xmlns="" xmlns:ma14="http://schemas.microsoft.com/office/mac/drawingml/2011/main" val="1"/>
                        </a:ex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19204" y="4953000"/>
            <a:ext cx="529023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50000"/>
                  </a:schemeClr>
                </a:solidFill>
              </a:rPr>
              <a:t>R. Gonzalez, R. Woods, S. </a:t>
            </a:r>
            <a:r>
              <a:rPr lang="en-US" sz="750" dirty="0" err="1">
                <a:solidFill>
                  <a:schemeClr val="bg1">
                    <a:lumMod val="50000"/>
                  </a:schemeClr>
                </a:solidFill>
              </a:rPr>
              <a:t>Eddins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</a:rPr>
              <a:t> (2009): 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Digital Image Processing Using MATLAB, 2nd edition. Gatesmark Publishing.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C8047B62-68A6-9F47-9EE5-F0AD0540B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160" y="57150"/>
            <a:ext cx="4374916" cy="2539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050" dirty="0">
                <a:solidFill>
                  <a:srgbClr val="3333CC"/>
                </a:solidFill>
              </a:rPr>
              <a:t>[ Espacio de Color RGB: Cómo se almacena una imagen a color 1/2  ]</a:t>
            </a:r>
            <a:endParaRPr lang="en-US" sz="1050" dirty="0">
              <a:solidFill>
                <a:srgbClr val="3333CC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5DEB3A2-8465-F248-9AC1-277510AB8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1" y="4195584"/>
            <a:ext cx="6158132" cy="4154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s-CL" sz="1050" dirty="0">
                <a:solidFill>
                  <a:srgbClr val="3333CC"/>
                </a:solidFill>
              </a:rPr>
              <a:t>La imagen a color de N x M pixeles es almacenada como tres matrices de NxM pixeles, una para cada color (R,G,B). Así, el color del pixel (i,j) queda definido por el color dado por R(i,j), G(i,j) y B(i,j).</a:t>
            </a:r>
            <a:endParaRPr lang="en-US" sz="1050" dirty="0">
              <a:solidFill>
                <a:srgbClr val="3333CC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E56C9-81BF-4640-B91B-5B2CBF97A337}"/>
              </a:ext>
            </a:extLst>
          </p:cNvPr>
          <p:cNvSpPr/>
          <p:nvPr/>
        </p:nvSpPr>
        <p:spPr>
          <a:xfrm>
            <a:off x="4789713" y="3587134"/>
            <a:ext cx="2394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050" dirty="0">
                <a:solidFill>
                  <a:srgbClr val="FF0000"/>
                </a:solidFill>
              </a:rPr>
              <a:t>R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1988B-C0C6-E44C-B31B-7394CADE8623}"/>
              </a:ext>
            </a:extLst>
          </p:cNvPr>
          <p:cNvSpPr/>
          <p:nvPr/>
        </p:nvSpPr>
        <p:spPr>
          <a:xfrm>
            <a:off x="5154381" y="3255122"/>
            <a:ext cx="2394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050" dirty="0">
                <a:solidFill>
                  <a:srgbClr val="36FF00"/>
                </a:solidFill>
              </a:rPr>
              <a:t>G</a:t>
            </a:r>
            <a:endParaRPr lang="en-US" sz="1050" dirty="0">
              <a:solidFill>
                <a:srgbClr val="36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465CB8-0046-6548-9D4D-C9C1FF3E8DD6}"/>
              </a:ext>
            </a:extLst>
          </p:cNvPr>
          <p:cNvSpPr/>
          <p:nvPr/>
        </p:nvSpPr>
        <p:spPr>
          <a:xfrm>
            <a:off x="5544724" y="2895891"/>
            <a:ext cx="2394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050" dirty="0">
                <a:solidFill>
                  <a:srgbClr val="3333CC"/>
                </a:solidFill>
              </a:rPr>
              <a:t>B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8558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3448636" y="856376"/>
            <a:ext cx="2190023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Imagen digital a color</a:t>
            </a:r>
            <a:endParaRPr lang="en-US" sz="1600" dirty="0">
              <a:solidFill>
                <a:srgbClr val="3333CC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5DEB3A2-8465-F248-9AC1-277510AB8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94" y="4195584"/>
            <a:ext cx="6925294" cy="83099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La imagen a color de N x M pixeles es almacenada como tres matrices de NxM pixeles, una para cada color (R,G,B). Así, el color del pixel (i,j) queda definido por el color dado por R(i,j), G(i,j) y B(i,j).</a:t>
            </a:r>
            <a:endParaRPr lang="en-US" sz="1600" dirty="0">
              <a:solidFill>
                <a:srgbClr val="3333CC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C1CA30-33BC-E141-AB68-00DD918A2D9C}"/>
              </a:ext>
            </a:extLst>
          </p:cNvPr>
          <p:cNvSpPr/>
          <p:nvPr/>
        </p:nvSpPr>
        <p:spPr>
          <a:xfrm>
            <a:off x="3305807" y="1308538"/>
            <a:ext cx="1882173" cy="19465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EC103-7E62-614C-9F5A-6B35521EC057}"/>
              </a:ext>
            </a:extLst>
          </p:cNvPr>
          <p:cNvSpPr/>
          <p:nvPr/>
        </p:nvSpPr>
        <p:spPr>
          <a:xfrm>
            <a:off x="2898836" y="1621675"/>
            <a:ext cx="1882173" cy="1946584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rgbClr val="92D05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F4BF89-61C9-7A43-98B6-12894D748E33}"/>
              </a:ext>
            </a:extLst>
          </p:cNvPr>
          <p:cNvSpPr/>
          <p:nvPr/>
        </p:nvSpPr>
        <p:spPr>
          <a:xfrm>
            <a:off x="2508493" y="1939479"/>
            <a:ext cx="1882173" cy="1946584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E56C9-81BF-4640-B91B-5B2CBF97A337}"/>
              </a:ext>
            </a:extLst>
          </p:cNvPr>
          <p:cNvSpPr/>
          <p:nvPr/>
        </p:nvSpPr>
        <p:spPr>
          <a:xfrm>
            <a:off x="4136568" y="3587134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FF0000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R</a:t>
            </a:r>
            <a:endParaRPr lang="en-US" sz="1600" dirty="0">
              <a:solidFill>
                <a:srgbClr val="FF0000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1988B-C0C6-E44C-B31B-7394CADE8623}"/>
              </a:ext>
            </a:extLst>
          </p:cNvPr>
          <p:cNvSpPr/>
          <p:nvPr/>
        </p:nvSpPr>
        <p:spPr>
          <a:xfrm>
            <a:off x="4501236" y="3255122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6FF00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G</a:t>
            </a:r>
            <a:endParaRPr lang="en-US" sz="1600" dirty="0">
              <a:solidFill>
                <a:srgbClr val="36FF00"/>
              </a:solidFill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465CB8-0046-6548-9D4D-C9C1FF3E8DD6}"/>
              </a:ext>
            </a:extLst>
          </p:cNvPr>
          <p:cNvSpPr/>
          <p:nvPr/>
        </p:nvSpPr>
        <p:spPr>
          <a:xfrm>
            <a:off x="4891579" y="2895891"/>
            <a:ext cx="2394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  <a:cs typeface="Times New Roman" panose="02020603050405020304" pitchFamily="18" charset="0"/>
              </a:rPr>
              <a:t>B</a:t>
            </a:r>
            <a:endParaRPr lang="en-US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E790C7-AAE5-5E41-B410-E9152798E0E8}"/>
              </a:ext>
            </a:extLst>
          </p:cNvPr>
          <p:cNvSpPr/>
          <p:nvPr/>
        </p:nvSpPr>
        <p:spPr>
          <a:xfrm>
            <a:off x="2673380" y="2073168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1FCE1A-CDB0-7849-93AC-6AE58CF95929}"/>
              </a:ext>
            </a:extLst>
          </p:cNvPr>
          <p:cNvCxnSpPr>
            <a:cxnSpLocks/>
          </p:cNvCxnSpPr>
          <p:nvPr/>
        </p:nvCxnSpPr>
        <p:spPr>
          <a:xfrm flipH="1">
            <a:off x="2283036" y="1153777"/>
            <a:ext cx="1671439" cy="13508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E373A5-CDF0-DB47-84C2-2F40CAB948B7}"/>
              </a:ext>
            </a:extLst>
          </p:cNvPr>
          <p:cNvSpPr/>
          <p:nvPr/>
        </p:nvSpPr>
        <p:spPr>
          <a:xfrm>
            <a:off x="3063578" y="1769685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9B21FE-51D2-2940-AF2E-F5D561D64CE6}"/>
              </a:ext>
            </a:extLst>
          </p:cNvPr>
          <p:cNvSpPr/>
          <p:nvPr/>
        </p:nvSpPr>
        <p:spPr>
          <a:xfrm>
            <a:off x="3469538" y="1450438"/>
            <a:ext cx="94593" cy="1219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Trebuchet MS" panose="020B070302020209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A5D183-1049-DD4C-BBF9-D4E712A268E0}"/>
              </a:ext>
            </a:extLst>
          </p:cNvPr>
          <p:cNvSpPr txBox="1"/>
          <p:nvPr/>
        </p:nvSpPr>
        <p:spPr>
          <a:xfrm>
            <a:off x="1945191" y="2416567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372D7-2809-5548-BF90-704E02A28E59}"/>
              </a:ext>
            </a:extLst>
          </p:cNvPr>
          <p:cNvSpPr txBox="1"/>
          <p:nvPr/>
        </p:nvSpPr>
        <p:spPr>
          <a:xfrm>
            <a:off x="1065766" y="897851"/>
            <a:ext cx="2517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R(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G(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 B(</a:t>
            </a:r>
            <a:r>
              <a:rPr lang="en-US" sz="16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)  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90CAA-CBD8-304D-9CBB-0ECAE036EA5C}"/>
              </a:ext>
            </a:extLst>
          </p:cNvPr>
          <p:cNvCxnSpPr>
            <a:cxnSpLocks/>
          </p:cNvCxnSpPr>
          <p:nvPr/>
        </p:nvCxnSpPr>
        <p:spPr>
          <a:xfrm flipH="1" flipV="1">
            <a:off x="1380607" y="1308538"/>
            <a:ext cx="1241495" cy="764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34BFD9-32D8-7D4D-852D-92BD6C3AF981}"/>
              </a:ext>
            </a:extLst>
          </p:cNvPr>
          <p:cNvCxnSpPr>
            <a:cxnSpLocks/>
          </p:cNvCxnSpPr>
          <p:nvPr/>
        </p:nvCxnSpPr>
        <p:spPr>
          <a:xfrm flipH="1" flipV="1">
            <a:off x="2093997" y="1261936"/>
            <a:ext cx="970001" cy="523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AA6C28-CBCF-E440-81DA-7A62AA3B8389}"/>
              </a:ext>
            </a:extLst>
          </p:cNvPr>
          <p:cNvCxnSpPr>
            <a:cxnSpLocks/>
          </p:cNvCxnSpPr>
          <p:nvPr/>
        </p:nvCxnSpPr>
        <p:spPr>
          <a:xfrm flipH="1" flipV="1">
            <a:off x="2863634" y="1207475"/>
            <a:ext cx="645603" cy="298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Box 2">
            <a:extLst>
              <a:ext uri="{FF2B5EF4-FFF2-40B4-BE49-F238E27FC236}">
                <a16:creationId xmlns:a16="http://schemas.microsoft.com/office/drawing/2014/main" id="{55B7FE11-3B6B-EC46-A685-4A9B9432B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6925294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RGB: Cómo se almacena una imagen RGB 1/2 ]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00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D2F3E4-1557-BA43-B594-F7703879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48" y="0"/>
            <a:ext cx="2734235" cy="5143500"/>
          </a:xfrm>
          <a:prstGeom prst="rect">
            <a:avLst/>
          </a:prstGeom>
        </p:spPr>
      </p:pic>
      <p:sp>
        <p:nvSpPr>
          <p:cNvPr id="5" name="Left Bracket 4">
            <a:extLst>
              <a:ext uri="{FF2B5EF4-FFF2-40B4-BE49-F238E27FC236}">
                <a16:creationId xmlns:a16="http://schemas.microsoft.com/office/drawing/2014/main" id="{72C18546-166E-6F41-845D-D5E27B7CB0EF}"/>
              </a:ext>
            </a:extLst>
          </p:cNvPr>
          <p:cNvSpPr/>
          <p:nvPr/>
        </p:nvSpPr>
        <p:spPr>
          <a:xfrm>
            <a:off x="1063848" y="0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A0060F6F-5E4E-8A40-A2C6-9D4E209BE8AC}"/>
              </a:ext>
            </a:extLst>
          </p:cNvPr>
          <p:cNvSpPr/>
          <p:nvPr/>
        </p:nvSpPr>
        <p:spPr>
          <a:xfrm rot="10800000">
            <a:off x="3730827" y="0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9EAA7D41-857C-7C4A-BD25-CEAA86740EA5}"/>
              </a:ext>
            </a:extLst>
          </p:cNvPr>
          <p:cNvSpPr/>
          <p:nvPr/>
        </p:nvSpPr>
        <p:spPr>
          <a:xfrm>
            <a:off x="1063848" y="1802316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FAB53F70-4BD4-4D4A-8551-AB0C51D51A15}"/>
              </a:ext>
            </a:extLst>
          </p:cNvPr>
          <p:cNvSpPr/>
          <p:nvPr/>
        </p:nvSpPr>
        <p:spPr>
          <a:xfrm rot="10800000">
            <a:off x="3730827" y="1802316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F4AB5240-71D6-E344-AC6D-7088929A62D0}"/>
              </a:ext>
            </a:extLst>
          </p:cNvPr>
          <p:cNvSpPr/>
          <p:nvPr/>
        </p:nvSpPr>
        <p:spPr>
          <a:xfrm>
            <a:off x="1063847" y="3604632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154C057D-9183-E942-802C-F7E9ED1C58F1}"/>
              </a:ext>
            </a:extLst>
          </p:cNvPr>
          <p:cNvSpPr/>
          <p:nvPr/>
        </p:nvSpPr>
        <p:spPr>
          <a:xfrm rot="10800000">
            <a:off x="3730826" y="3604632"/>
            <a:ext cx="45719" cy="1538868"/>
          </a:xfrm>
          <a:prstGeom prst="leftBracket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6457A-8A15-6D4D-9B56-F800125D6B8C}"/>
              </a:ext>
            </a:extLst>
          </p:cNvPr>
          <p:cNvSpPr txBox="1"/>
          <p:nvPr/>
        </p:nvSpPr>
        <p:spPr>
          <a:xfrm>
            <a:off x="267631" y="557564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299DA-B693-D340-B8E8-55F3BE3AA062}"/>
              </a:ext>
            </a:extLst>
          </p:cNvPr>
          <p:cNvSpPr txBox="1"/>
          <p:nvPr/>
        </p:nvSpPr>
        <p:spPr>
          <a:xfrm>
            <a:off x="267630" y="2340917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2C7B21-B404-5341-AA38-93C34DD40235}"/>
              </a:ext>
            </a:extLst>
          </p:cNvPr>
          <p:cNvSpPr txBox="1"/>
          <p:nvPr/>
        </p:nvSpPr>
        <p:spPr>
          <a:xfrm>
            <a:off x="267630" y="4143233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AA96D4-D9E5-3640-B888-E9DB8B581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86218"/>
            <a:ext cx="2218414" cy="2218414"/>
          </a:xfrm>
          <a:prstGeom prst="rect">
            <a:avLst/>
          </a:prstGeom>
        </p:spPr>
      </p:pic>
      <p:sp>
        <p:nvSpPr>
          <p:cNvPr id="16" name="Text Box 2">
            <a:extLst>
              <a:ext uri="{FF2B5EF4-FFF2-40B4-BE49-F238E27FC236}">
                <a16:creationId xmlns:a16="http://schemas.microsoft.com/office/drawing/2014/main" id="{B07DBB80-8981-5446-BDCD-4548969FB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462" y="203621"/>
            <a:ext cx="1691489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Ejemplo</a:t>
            </a:r>
            <a:endParaRPr lang="en-US" sz="32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6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F392B3-5C61-A247-BDBD-875C13C7E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9" y="976457"/>
            <a:ext cx="4031678" cy="29695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A901B5-1D27-B347-B693-9FCFAC202C21}"/>
              </a:ext>
            </a:extLst>
          </p:cNvPr>
          <p:cNvSpPr/>
          <p:nvPr/>
        </p:nvSpPr>
        <p:spPr>
          <a:xfrm>
            <a:off x="305137" y="543362"/>
            <a:ext cx="1350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</a:rPr>
              <a:t>Imagen (X)</a:t>
            </a:r>
            <a:endParaRPr lang="en-US" sz="1600" dirty="0">
              <a:latin typeface="Trebuchet MS" panose="020B070302020209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B3E905-0549-674B-A2FE-98A5B230B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865" y="1496009"/>
            <a:ext cx="2609850" cy="17716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B2B5C8-256A-C24F-AEC4-4DF7810760FC}"/>
              </a:ext>
            </a:extLst>
          </p:cNvPr>
          <p:cNvSpPr/>
          <p:nvPr/>
        </p:nvSpPr>
        <p:spPr>
          <a:xfrm>
            <a:off x="4294569" y="1142997"/>
            <a:ext cx="8602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</a:rPr>
              <a:t>Paleta</a:t>
            </a:r>
            <a:endParaRPr lang="en-US" sz="1600" dirty="0">
              <a:latin typeface="Trebuchet MS" panose="020B0703020202090204" pitchFamily="34" charset="0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9A898E81-7F1E-CD49-BFA2-39EE6EF7C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94" y="4005668"/>
            <a:ext cx="6925294" cy="10772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</a:rPr>
              <a:t>La imagen a color de N x M pixeles es almacenada como una matriz X de NxM pixeles que almacena índices de 0 a n-1, y una paleta de colores almacenada como una matriz de n x 3 elementos. Así, el color del pixel (i,j) de la imagen está definido en la fila k de la paleta, donde k = X(i,j).</a:t>
            </a:r>
            <a:endParaRPr lang="en-US" sz="16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00DC34-7C5E-1544-BF93-2630DD098CD2}"/>
              </a:ext>
            </a:extLst>
          </p:cNvPr>
          <p:cNvGrpSpPr/>
          <p:nvPr/>
        </p:nvGrpSpPr>
        <p:grpSpPr>
          <a:xfrm>
            <a:off x="3076685" y="1557048"/>
            <a:ext cx="3840479" cy="910915"/>
            <a:chOff x="3924887" y="2329286"/>
            <a:chExt cx="5120639" cy="121455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7FAE832-63D3-6441-B4FC-2E6EE5D69E13}"/>
                </a:ext>
              </a:extLst>
            </p:cNvPr>
            <p:cNvSpPr/>
            <p:nvPr/>
          </p:nvSpPr>
          <p:spPr>
            <a:xfrm>
              <a:off x="3924887" y="2329286"/>
              <a:ext cx="309489" cy="30949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8F0C2F-66EB-0C44-A3C6-BF2B090604E4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4189052" y="2593452"/>
              <a:ext cx="1691243" cy="83554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4C594-BB00-4841-AF58-06BAB009EFFC}"/>
                </a:ext>
              </a:extLst>
            </p:cNvPr>
            <p:cNvSpPr/>
            <p:nvPr/>
          </p:nvSpPr>
          <p:spPr>
            <a:xfrm>
              <a:off x="6506856" y="3291839"/>
              <a:ext cx="2538670" cy="25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2" name="Text Box 2">
            <a:extLst>
              <a:ext uri="{FF2B5EF4-FFF2-40B4-BE49-F238E27FC236}">
                <a16:creationId xmlns:a16="http://schemas.microsoft.com/office/drawing/2014/main" id="{AF405F24-8862-EA4F-B308-D7E4797CB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6925294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RGB: Cómo se almacena una imagen RGB 2/2 ]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1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694EDF-0A5D-CD44-83E5-2B297FF5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42" y="1290599"/>
            <a:ext cx="3048000" cy="1727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896173C-B553-AF49-86C1-DEAEA3824D20}"/>
              </a:ext>
            </a:extLst>
          </p:cNvPr>
          <p:cNvGrpSpPr/>
          <p:nvPr/>
        </p:nvGrpSpPr>
        <p:grpSpPr>
          <a:xfrm>
            <a:off x="909705" y="1298245"/>
            <a:ext cx="3171509" cy="1727200"/>
            <a:chOff x="1279308" y="1386218"/>
            <a:chExt cx="2712698" cy="1538868"/>
          </a:xfrm>
        </p:grpSpPr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72C18546-166E-6F41-845D-D5E27B7CB0EF}"/>
                </a:ext>
              </a:extLst>
            </p:cNvPr>
            <p:cNvSpPr/>
            <p:nvPr/>
          </p:nvSpPr>
          <p:spPr>
            <a:xfrm>
              <a:off x="1279308" y="1386218"/>
              <a:ext cx="45719" cy="1538868"/>
            </a:xfrm>
            <a:prstGeom prst="lef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A0060F6F-5E4E-8A40-A2C6-9D4E209BE8AC}"/>
                </a:ext>
              </a:extLst>
            </p:cNvPr>
            <p:cNvSpPr/>
            <p:nvPr/>
          </p:nvSpPr>
          <p:spPr>
            <a:xfrm rot="10800000">
              <a:off x="3946287" y="1386218"/>
              <a:ext cx="45719" cy="1538868"/>
            </a:xfrm>
            <a:prstGeom prst="lef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DAA96D4-D9E5-3640-B888-E9DB8B581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86218"/>
            <a:ext cx="2218414" cy="2218414"/>
          </a:xfrm>
          <a:prstGeom prst="rect">
            <a:avLst/>
          </a:prstGeom>
        </p:spPr>
      </p:pic>
      <p:sp>
        <p:nvSpPr>
          <p:cNvPr id="16" name="Text Box 2">
            <a:extLst>
              <a:ext uri="{FF2B5EF4-FFF2-40B4-BE49-F238E27FC236}">
                <a16:creationId xmlns:a16="http://schemas.microsoft.com/office/drawing/2014/main" id="{B07DBB80-8981-5446-BDCD-4548969FB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5462" y="203621"/>
            <a:ext cx="1691489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3200" dirty="0">
                <a:solidFill>
                  <a:srgbClr val="3333CC"/>
                </a:solidFill>
                <a:latin typeface="Trebuchet MS" panose="020B0703020202090204" pitchFamily="34" charset="0"/>
              </a:rPr>
              <a:t>Ejemplo</a:t>
            </a:r>
            <a:endParaRPr lang="en-US" sz="32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554C98-21EB-A546-96B9-3E935036A7E6}"/>
              </a:ext>
            </a:extLst>
          </p:cNvPr>
          <p:cNvSpPr txBox="1"/>
          <p:nvPr/>
        </p:nvSpPr>
        <p:spPr>
          <a:xfrm>
            <a:off x="167271" y="1939476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A46CE4-D910-6448-BD44-77F6FF436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70" y="3409330"/>
            <a:ext cx="1752600" cy="1282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862443-5E33-2B44-86CF-E8BD4E3ECD1C}"/>
              </a:ext>
            </a:extLst>
          </p:cNvPr>
          <p:cNvSpPr/>
          <p:nvPr/>
        </p:nvSpPr>
        <p:spPr>
          <a:xfrm>
            <a:off x="743817" y="3435355"/>
            <a:ext cx="7649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600" dirty="0">
                <a:solidFill>
                  <a:srgbClr val="3333CC"/>
                </a:solidFill>
                <a:latin typeface="Trebuchet MS" panose="020B0703020202090204" pitchFamily="34" charset="0"/>
              </a:rPr>
              <a:t>Paleta</a:t>
            </a:r>
            <a:endParaRPr lang="en-US" sz="16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2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53613146-E34D-AE4E-AC3D-89639EFE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97D6A3-B041-F546-92A6-837D17D7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80" y="699805"/>
            <a:ext cx="36385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-357870" y="600076"/>
            <a:ext cx="6057900" cy="3394472"/>
          </a:xfrm>
          <a:noFill/>
          <a:ln>
            <a:miter lim="800000"/>
            <a:headEnd/>
            <a:tailEnd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FE72E21-D584-D544-AAED-2AAA2DDBECD4}"/>
              </a:ext>
            </a:extLst>
          </p:cNvPr>
          <p:cNvSpPr/>
          <p:nvPr/>
        </p:nvSpPr>
        <p:spPr>
          <a:xfrm>
            <a:off x="1612401" y="378318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7284" name="Rectangle 5"/>
          <p:cNvSpPr>
            <a:spLocks noChangeArrowheads="1"/>
          </p:cNvSpPr>
          <p:nvPr/>
        </p:nvSpPr>
        <p:spPr bwMode="auto">
          <a:xfrm>
            <a:off x="-462645" y="619125"/>
            <a:ext cx="2314575" cy="3676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 sz="105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61E1DD-2FCB-7E41-A557-87048EFBD255}"/>
              </a:ext>
            </a:extLst>
          </p:cNvPr>
          <p:cNvCxnSpPr/>
          <p:nvPr/>
        </p:nvCxnSpPr>
        <p:spPr>
          <a:xfrm flipV="1">
            <a:off x="3390710" y="787208"/>
            <a:ext cx="0" cy="223200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8E569A-D94F-F54C-B88F-1076848D2820}"/>
              </a:ext>
            </a:extLst>
          </p:cNvPr>
          <p:cNvCxnSpPr>
            <a:cxnSpLocks/>
          </p:cNvCxnSpPr>
          <p:nvPr/>
        </p:nvCxnSpPr>
        <p:spPr>
          <a:xfrm flipH="1">
            <a:off x="2034054" y="2987566"/>
            <a:ext cx="1356658" cy="980087"/>
          </a:xfrm>
          <a:prstGeom prst="straightConnector1">
            <a:avLst/>
          </a:prstGeom>
          <a:ln w="69850">
            <a:solidFill>
              <a:srgbClr val="FF373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A98273-9998-5B47-9C44-AD42FD86DD16}"/>
              </a:ext>
            </a:extLst>
          </p:cNvPr>
          <p:cNvSpPr txBox="1"/>
          <p:nvPr/>
        </p:nvSpPr>
        <p:spPr>
          <a:xfrm>
            <a:off x="2243518" y="378216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BD915-1FE9-2046-9357-AAADF3AE6BE6}"/>
              </a:ext>
            </a:extLst>
          </p:cNvPr>
          <p:cNvSpPr txBox="1"/>
          <p:nvPr/>
        </p:nvSpPr>
        <p:spPr>
          <a:xfrm>
            <a:off x="5346718" y="3131148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FF00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86AAEB-D1A9-ED48-BB40-E8544B0F5459}"/>
              </a:ext>
            </a:extLst>
          </p:cNvPr>
          <p:cNvSpPr txBox="1"/>
          <p:nvPr/>
        </p:nvSpPr>
        <p:spPr>
          <a:xfrm>
            <a:off x="3416747" y="79593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D6FB39-5B44-D541-9AAC-6FBED240E7E7}"/>
              </a:ext>
            </a:extLst>
          </p:cNvPr>
          <p:cNvSpPr/>
          <p:nvPr/>
        </p:nvSpPr>
        <p:spPr>
          <a:xfrm>
            <a:off x="4143513" y="1931812"/>
            <a:ext cx="78828" cy="9146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62F852-E4C6-1B41-ABDF-8E947A2C0D72}"/>
              </a:ext>
            </a:extLst>
          </p:cNvPr>
          <p:cNvSpPr/>
          <p:nvPr/>
        </p:nvSpPr>
        <p:spPr>
          <a:xfrm>
            <a:off x="4119866" y="3414548"/>
            <a:ext cx="78828" cy="91462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439417-6F61-3C4E-83DE-C02AFA4F5DA3}"/>
              </a:ext>
            </a:extLst>
          </p:cNvPr>
          <p:cNvSpPr/>
          <p:nvPr/>
        </p:nvSpPr>
        <p:spPr>
          <a:xfrm>
            <a:off x="2697030" y="3426375"/>
            <a:ext cx="78828" cy="9146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EAF64A-654C-2F49-A2C5-0E3A87C593A8}"/>
              </a:ext>
            </a:extLst>
          </p:cNvPr>
          <p:cNvSpPr/>
          <p:nvPr/>
        </p:nvSpPr>
        <p:spPr>
          <a:xfrm>
            <a:off x="2700973" y="1908948"/>
            <a:ext cx="78828" cy="91462"/>
          </a:xfrm>
          <a:prstGeom prst="ellipse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7761DB-E400-0248-9CCF-DED0D410C088}"/>
              </a:ext>
            </a:extLst>
          </p:cNvPr>
          <p:cNvSpPr/>
          <p:nvPr/>
        </p:nvSpPr>
        <p:spPr>
          <a:xfrm>
            <a:off x="3359183" y="1455691"/>
            <a:ext cx="78828" cy="9146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B00737-39D0-8443-A75B-6C918232CFE4}"/>
              </a:ext>
            </a:extLst>
          </p:cNvPr>
          <p:cNvSpPr txBox="1"/>
          <p:nvPr/>
        </p:nvSpPr>
        <p:spPr>
          <a:xfrm>
            <a:off x="2945536" y="1274022"/>
            <a:ext cx="4026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Azul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B348AE-48E6-3943-9067-87D369F83A16}"/>
              </a:ext>
            </a:extLst>
          </p:cNvPr>
          <p:cNvSpPr txBox="1"/>
          <p:nvPr/>
        </p:nvSpPr>
        <p:spPr>
          <a:xfrm>
            <a:off x="2049954" y="1807790"/>
            <a:ext cx="617477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Magenta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2A90B8-30FE-704D-9D90-B23C1A94684A}"/>
              </a:ext>
            </a:extLst>
          </p:cNvPr>
          <p:cNvSpPr txBox="1"/>
          <p:nvPr/>
        </p:nvSpPr>
        <p:spPr>
          <a:xfrm>
            <a:off x="2709353" y="3531285"/>
            <a:ext cx="41870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Trebuchet MS" panose="020B0703020202090204" pitchFamily="34" charset="0"/>
              </a:rPr>
              <a:t>Rojo</a:t>
            </a:r>
            <a:endParaRPr lang="en-US" sz="900" dirty="0">
              <a:latin typeface="Trebuchet MS" panose="020B070302020209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B4DEFB-742A-AB4E-8127-AA7208B4C693}"/>
              </a:ext>
            </a:extLst>
          </p:cNvPr>
          <p:cNvSpPr txBox="1"/>
          <p:nvPr/>
        </p:nvSpPr>
        <p:spPr>
          <a:xfrm>
            <a:off x="3840073" y="3520763"/>
            <a:ext cx="67358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Amarillo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837A4-1367-F948-9E19-9393B8464EDA}"/>
              </a:ext>
            </a:extLst>
          </p:cNvPr>
          <p:cNvSpPr txBox="1"/>
          <p:nvPr/>
        </p:nvSpPr>
        <p:spPr>
          <a:xfrm>
            <a:off x="4777906" y="3030572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Verde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9C1679-00FD-3D4D-B562-19F34C5102A1}"/>
              </a:ext>
            </a:extLst>
          </p:cNvPr>
          <p:cNvCxnSpPr>
            <a:cxnSpLocks/>
          </p:cNvCxnSpPr>
          <p:nvPr/>
        </p:nvCxnSpPr>
        <p:spPr>
          <a:xfrm>
            <a:off x="3390711" y="2995449"/>
            <a:ext cx="2309319" cy="0"/>
          </a:xfrm>
          <a:prstGeom prst="straightConnector1">
            <a:avLst/>
          </a:prstGeom>
          <a:ln w="69850">
            <a:solidFill>
              <a:srgbClr val="1F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D12B8FD-63AB-7D46-B3C7-881C0CD653CA}"/>
              </a:ext>
            </a:extLst>
          </p:cNvPr>
          <p:cNvSpPr/>
          <p:nvPr/>
        </p:nvSpPr>
        <p:spPr>
          <a:xfrm>
            <a:off x="4793840" y="2961292"/>
            <a:ext cx="78828" cy="91462"/>
          </a:xfrm>
          <a:prstGeom prst="ellipse">
            <a:avLst/>
          </a:prstGeom>
          <a:solidFill>
            <a:srgbClr val="00FA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234898-7025-2F49-8E17-01FCDBF5E222}"/>
              </a:ext>
            </a:extLst>
          </p:cNvPr>
          <p:cNvSpPr txBox="1"/>
          <p:nvPr/>
        </p:nvSpPr>
        <p:spPr>
          <a:xfrm>
            <a:off x="3424543" y="2231553"/>
            <a:ext cx="388248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Gris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9A89A3-C98B-624A-ACCE-1A24ECB63759}"/>
              </a:ext>
            </a:extLst>
          </p:cNvPr>
          <p:cNvSpPr txBox="1"/>
          <p:nvPr/>
        </p:nvSpPr>
        <p:spPr>
          <a:xfrm>
            <a:off x="4222342" y="1951264"/>
            <a:ext cx="527709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Blanco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C51C4-0C9A-B042-958D-DEC9903B70F1}"/>
              </a:ext>
            </a:extLst>
          </p:cNvPr>
          <p:cNvSpPr/>
          <p:nvPr/>
        </p:nvSpPr>
        <p:spPr>
          <a:xfrm rot="18583389">
            <a:off x="3464471" y="2578921"/>
            <a:ext cx="670035" cy="167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7CF096-01D0-C740-986B-671C07106132}"/>
              </a:ext>
            </a:extLst>
          </p:cNvPr>
          <p:cNvSpPr/>
          <p:nvPr/>
        </p:nvSpPr>
        <p:spPr>
          <a:xfrm>
            <a:off x="3572020" y="2669632"/>
            <a:ext cx="78828" cy="91462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50755C-DDAC-E24F-8D4E-9EA14E26532D}"/>
              </a:ext>
            </a:extLst>
          </p:cNvPr>
          <p:cNvSpPr/>
          <p:nvPr/>
        </p:nvSpPr>
        <p:spPr>
          <a:xfrm>
            <a:off x="3610288" y="2773793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B77146-465B-644F-AB6C-A9A739E57A6D}"/>
              </a:ext>
            </a:extLst>
          </p:cNvPr>
          <p:cNvSpPr txBox="1"/>
          <p:nvPr/>
        </p:nvSpPr>
        <p:spPr>
          <a:xfrm>
            <a:off x="4833254" y="1335927"/>
            <a:ext cx="43473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Cyan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FDF259-B513-EA45-B36B-2FDC4DB1B844}"/>
              </a:ext>
            </a:extLst>
          </p:cNvPr>
          <p:cNvSpPr/>
          <p:nvPr/>
        </p:nvSpPr>
        <p:spPr>
          <a:xfrm>
            <a:off x="4793841" y="1440363"/>
            <a:ext cx="78828" cy="91462"/>
          </a:xfrm>
          <a:prstGeom prst="ellipse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0BE503-979D-7A43-AC14-543CD495E3B2}"/>
              </a:ext>
            </a:extLst>
          </p:cNvPr>
          <p:cNvSpPr/>
          <p:nvPr/>
        </p:nvSpPr>
        <p:spPr>
          <a:xfrm>
            <a:off x="3250294" y="647540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649905-7D0C-0A41-9DF0-8DFC1324CFD8}"/>
              </a:ext>
            </a:extLst>
          </p:cNvPr>
          <p:cNvSpPr/>
          <p:nvPr/>
        </p:nvSpPr>
        <p:spPr>
          <a:xfrm>
            <a:off x="5479087" y="2593265"/>
            <a:ext cx="541094" cy="167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2E389F-5499-A946-8D89-D1D5CC525E65}"/>
              </a:ext>
            </a:extLst>
          </p:cNvPr>
          <p:cNvSpPr txBox="1"/>
          <p:nvPr/>
        </p:nvSpPr>
        <p:spPr>
          <a:xfrm>
            <a:off x="2772968" y="2805840"/>
            <a:ext cx="48603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rebuchet MS" panose="020B0703020202090204" pitchFamily="34" charset="0"/>
              </a:rPr>
              <a:t>Negro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7FD680-3CF6-1142-B897-A32A5EBC707C}"/>
              </a:ext>
            </a:extLst>
          </p:cNvPr>
          <p:cNvSpPr/>
          <p:nvPr/>
        </p:nvSpPr>
        <p:spPr>
          <a:xfrm>
            <a:off x="3363128" y="2941584"/>
            <a:ext cx="78828" cy="91462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DE371D-2D96-264B-B2DB-4C51C7B23C08}"/>
              </a:ext>
            </a:extLst>
          </p:cNvPr>
          <p:cNvSpPr/>
          <p:nvPr/>
        </p:nvSpPr>
        <p:spPr>
          <a:xfrm>
            <a:off x="3859739" y="2279434"/>
            <a:ext cx="78828" cy="9146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 Box 2">
            <a:extLst>
              <a:ext uri="{FF2B5EF4-FFF2-40B4-BE49-F238E27FC236}">
                <a16:creationId xmlns:a16="http://schemas.microsoft.com/office/drawing/2014/main" id="{B7D904E0-2DA6-6745-8573-55F714A2D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67" y="214806"/>
            <a:ext cx="2529860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Representación del color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95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18" descr="Image:CIExy1931.sv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118" y="426244"/>
            <a:ext cx="3981450" cy="4517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732BD79B-1370-FD47-A221-6EB2FB984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67" y="214806"/>
            <a:ext cx="2529860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Representación del color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958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374884-12CA-9D43-B95E-02B6857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84" y="95579"/>
            <a:ext cx="4952342" cy="4952342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FE4566CF-81DB-F740-B47D-634B44E10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18" y="403992"/>
            <a:ext cx="1628972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Segmentación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46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69677-1237-1A48-B623-93DB70D2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68" y="33338"/>
            <a:ext cx="3457575" cy="5076825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913DCB1C-83A3-C042-90E6-5236AA8F6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18" y="403992"/>
            <a:ext cx="1628972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Segmentación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56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4084" y="296998"/>
            <a:ext cx="6849540" cy="4555113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401F9872-08DB-DC46-BA22-81ED19EE2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18" y="403992"/>
            <a:ext cx="1628972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Segmentación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729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1FC394-85EB-C74F-B351-7A747882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02" y="2571750"/>
            <a:ext cx="3667125" cy="246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28EE9A-8110-1F44-B83C-A0ADD2AD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84" y="738513"/>
            <a:ext cx="3648075" cy="2476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0A140-A1AF-E24D-A4E2-DAB2EB8312A5}"/>
              </a:ext>
            </a:extLst>
          </p:cNvPr>
          <p:cNvSpPr txBox="1"/>
          <p:nvPr/>
        </p:nvSpPr>
        <p:spPr>
          <a:xfrm>
            <a:off x="3670188" y="83786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9EAC2-D099-2148-BC37-508DCC064D87}"/>
              </a:ext>
            </a:extLst>
          </p:cNvPr>
          <p:cNvSpPr txBox="1"/>
          <p:nvPr/>
        </p:nvSpPr>
        <p:spPr>
          <a:xfrm>
            <a:off x="6296878" y="2732745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OUTPUT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7CEB3FA5-5C70-A74E-B752-38805B920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18" y="403992"/>
            <a:ext cx="1628972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Segmentación ]</a:t>
            </a:r>
            <a:endParaRPr lang="en-US" sz="1500" dirty="0">
              <a:solidFill>
                <a:srgbClr val="3333CC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C505F77-008E-F54D-8740-380AABD62FA4}"/>
              </a:ext>
            </a:extLst>
          </p:cNvPr>
          <p:cNvSpPr/>
          <p:nvPr/>
        </p:nvSpPr>
        <p:spPr>
          <a:xfrm rot="2677080">
            <a:off x="4388281" y="2174950"/>
            <a:ext cx="293915" cy="25971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95833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E1046D-4371-6840-B98E-25A42FA01382}"/>
              </a:ext>
            </a:extLst>
          </p:cNvPr>
          <p:cNvGrpSpPr/>
          <p:nvPr/>
        </p:nvGrpSpPr>
        <p:grpSpPr>
          <a:xfrm>
            <a:off x="872216" y="1722162"/>
            <a:ext cx="6088871" cy="1962391"/>
            <a:chOff x="509814" y="2296216"/>
            <a:chExt cx="8118495" cy="26165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4B7CA5-5F21-E542-964D-F48C9D39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814" y="2296216"/>
              <a:ext cx="3492614" cy="260476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76E420-5DFC-8D47-9878-36B1465ECDE1}"/>
                </a:ext>
              </a:extLst>
            </p:cNvPr>
            <p:cNvGrpSpPr/>
            <p:nvPr/>
          </p:nvGrpSpPr>
          <p:grpSpPr>
            <a:xfrm>
              <a:off x="4376058" y="2296216"/>
              <a:ext cx="4252251" cy="2616521"/>
              <a:chOff x="4376058" y="3126533"/>
              <a:chExt cx="4252251" cy="261652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9190354-80C6-E64B-96E4-BCEE46D6A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1574" y="3126533"/>
                <a:ext cx="3486735" cy="2616521"/>
              </a:xfrm>
              <a:prstGeom prst="rect">
                <a:avLst/>
              </a:prstGeom>
            </p:spPr>
          </p:pic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49A8B10A-CC38-7146-9D69-7F2FE2DE5CE2}"/>
                  </a:ext>
                </a:extLst>
              </p:cNvPr>
              <p:cNvSpPr/>
              <p:nvPr/>
            </p:nvSpPr>
            <p:spPr>
              <a:xfrm>
                <a:off x="4376058" y="4255770"/>
                <a:ext cx="391886" cy="346286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9" name="Text Box 2">
            <a:extLst>
              <a:ext uri="{FF2B5EF4-FFF2-40B4-BE49-F238E27FC236}">
                <a16:creationId xmlns:a16="http://schemas.microsoft.com/office/drawing/2014/main" id="{7A356D04-9A5F-D245-8581-43F261A68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19" y="403992"/>
            <a:ext cx="3353803" cy="323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500" dirty="0">
                <a:solidFill>
                  <a:srgbClr val="3333CC"/>
                </a:solidFill>
              </a:rPr>
              <a:t>[ Mejoramiento de imágenes a color ]</a:t>
            </a:r>
            <a:endParaRPr lang="en-US" sz="15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0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685EA-F43A-B34A-AE2E-2B623B05BD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873" y="613095"/>
            <a:ext cx="3886200" cy="42386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ACD20537-1746-9444-B1F3-854C47C38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20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7D0A6-1698-DA44-8742-C02FD08F6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938" y="525070"/>
            <a:ext cx="3914775" cy="44386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5271C93-17A8-1A4E-92E6-B0B61F27C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70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23780D-6AA5-EF4E-8F4B-7FDA4E2269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391" y="526176"/>
            <a:ext cx="3943350" cy="445770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A6B081BE-E2FD-0245-8E74-3AA76B776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402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1107E6-47AA-6241-8D68-E9A25DF954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115" y="473789"/>
            <a:ext cx="4171950" cy="456247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A80FE9E8-870F-6A40-A1C1-812F480DE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0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E1F6DF-DE46-1442-9834-2D1148E0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13" y="466410"/>
            <a:ext cx="4124325" cy="462915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7C7D1A3-9056-BB4E-9077-77066988B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87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D113D-3AD4-184B-9691-E087B39980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305" y="568379"/>
            <a:ext cx="4229100" cy="444817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A08EAB5-9FC7-1442-8C7A-7CCDF2E68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1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6D6C9E-2D70-5147-9E7B-654BA35DE6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40" y="485934"/>
            <a:ext cx="4257675" cy="4581525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673EE9C-C915-8E44-9529-15672ACF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15" y="57150"/>
            <a:ext cx="268535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800" dirty="0">
                <a:solidFill>
                  <a:srgbClr val="3333CC"/>
                </a:solidFill>
                <a:latin typeface="Trebuchet MS" panose="020B0703020202090204" pitchFamily="34" charset="0"/>
              </a:rPr>
              <a:t>[ Espacio de Color RGB ]</a:t>
            </a:r>
            <a:endParaRPr lang="en-US" sz="1800" dirty="0">
              <a:solidFill>
                <a:srgbClr val="3333CC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27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534</Words>
  <Application>Microsoft Macintosh PowerPoint</Application>
  <PresentationFormat>On-screen Show (16:9)</PresentationFormat>
  <Paragraphs>107</Paragraphs>
  <Slides>26</Slides>
  <Notes>19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Times New Roman</vt:lpstr>
      <vt:lpstr>Trebuchet MS</vt:lpstr>
      <vt:lpstr>Tema de Office</vt:lpstr>
      <vt:lpstr>CorelPhotoPaint.Image.11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13</cp:revision>
  <dcterms:modified xsi:type="dcterms:W3CDTF">2021-11-24T19:03:20Z</dcterms:modified>
</cp:coreProperties>
</file>